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66" r:id="rId3"/>
    <p:sldId id="287" r:id="rId4"/>
    <p:sldId id="265" r:id="rId5"/>
    <p:sldId id="258" r:id="rId6"/>
    <p:sldId id="261" r:id="rId7"/>
    <p:sldId id="259" r:id="rId8"/>
    <p:sldId id="260" r:id="rId9"/>
    <p:sldId id="271" r:id="rId10"/>
    <p:sldId id="284" r:id="rId11"/>
    <p:sldId id="280" r:id="rId12"/>
    <p:sldId id="262" r:id="rId13"/>
    <p:sldId id="286" r:id="rId14"/>
    <p:sldId id="282" r:id="rId15"/>
    <p:sldId id="263" r:id="rId16"/>
    <p:sldId id="275" r:id="rId17"/>
    <p:sldId id="285" r:id="rId18"/>
    <p:sldId id="273" r:id="rId19"/>
    <p:sldId id="272" r:id="rId20"/>
    <p:sldId id="264" r:id="rId21"/>
    <p:sldId id="267" r:id="rId22"/>
    <p:sldId id="268" r:id="rId23"/>
    <p:sldId id="274" r:id="rId24"/>
    <p:sldId id="27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9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68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169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05F9E-1A39-466A-9661-13620CBC5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4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0260D-3DDF-4DB1-9D25-22557B400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9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EBF7-0B5D-494C-AA31-A1E9FD59DF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07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E0860-C5A0-482F-900E-BEBFE4D43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0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5ED46-88D2-46B8-ADFE-CC274C238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2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1C18B-EA17-4D09-A434-AC99BFC35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9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CA4D-DC81-473F-9217-22ACCC136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5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EE8F-72E2-41DD-BA06-F9F588652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1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1CD92-ECE8-456B-801F-50A0C87C6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2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77D10-CC64-4D74-A3CD-D2F25D5B7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2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04618-17D9-4DCA-8A4A-811F1FD8C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0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66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66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66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66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066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5034DB1-11D2-4FAA-9F6F-E1853F7BB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067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067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59835950" TargetMode="External"/><Relationship Id="rId2" Type="http://schemas.openxmlformats.org/officeDocument/2006/relationships/hyperlink" Target="https://vk.com/away.php?to=https%3A%2F%2Frodb-v.ru%2Fnews%2Fmeropriyatiya%2Fitogi-oblastnogo-konkursa-programm-letnego-chteniya-pyataya-chetvert-2022%2F&amp;post=-165544954_1518&amp;cc_key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s://vk.com/wall740810032_7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vk.com/wall-165544954_143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65544954_1403" TargetMode="External"/><Relationship Id="rId2" Type="http://schemas.openxmlformats.org/officeDocument/2006/relationships/hyperlink" Target="https://vk.com/wall-165544954_1405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vk.com/wall-165544954_1467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vk.com/wall740810032_97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2879494" TargetMode="External"/><Relationship Id="rId2" Type="http://schemas.openxmlformats.org/officeDocument/2006/relationships/hyperlink" Target="https://vk.com/wall-165544954_138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s://vk.com/wall-165544954_141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740810032_106" TargetMode="External"/><Relationship Id="rId7" Type="http://schemas.openxmlformats.org/officeDocument/2006/relationships/image" Target="../media/image28.jpeg"/><Relationship Id="rId2" Type="http://schemas.openxmlformats.org/officeDocument/2006/relationships/hyperlink" Target="https://vk.com/public213660926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hyperlink" Target="https://vk.com/wall-165544954_1513" TargetMode="External"/><Relationship Id="rId4" Type="http://schemas.openxmlformats.org/officeDocument/2006/relationships/hyperlink" Target="https://vk.com/wall740810032_5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vk.com/wall-165544954_144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vk.com/wall-165544954_141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vk.com/wall740810032_1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740810032_22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s://vk.com/wall-165544954_1388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s://vk.com/wall-165544954_143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740810032_41" TargetMode="External"/><Relationship Id="rId2" Type="http://schemas.openxmlformats.org/officeDocument/2006/relationships/hyperlink" Target="https://vk.com/feed?section=search&amp;q=%23%D0%B4%D0%B5%D0%BD%D1%8C_%D0%BE%D1%82%D0%BA%D1%80%D1%8B%D1%82%D1%8B%D1%85_%D0%B4%D0%B2%D0%B5%D1%80%D0%B5%D0%B9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s://vk.com/wall740810032_9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740810032_61" TargetMode="External"/><Relationship Id="rId2" Type="http://schemas.openxmlformats.org/officeDocument/2006/relationships/hyperlink" Target="https://vk.com/club15983595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65544954_1455" TargetMode="External"/><Relationship Id="rId2" Type="http://schemas.openxmlformats.org/officeDocument/2006/relationships/hyperlink" Target="https://vk.com/wall-165544954_142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740810032_110" TargetMode="External"/><Relationship Id="rId2" Type="http://schemas.openxmlformats.org/officeDocument/2006/relationships/hyperlink" Target="https://vk.com/away.php?to=https%3A%2F%2Fsrc-egorlik.ru%2F&amp;post=-165544954_1560&amp;cc_key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hyperlink" Target="https://vk.com/wall-165544954_148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vk.com/wall-165544954_1394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2879494" TargetMode="External"/><Relationship Id="rId2" Type="http://schemas.openxmlformats.org/officeDocument/2006/relationships/hyperlink" Target="https://vk.com/wall740810032_46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https://vk.com/id15420229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vk.com/wall-165544954_140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vk.com/wall740810032_6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4.jpeg"/><Relationship Id="rId2" Type="http://schemas.openxmlformats.org/officeDocument/2006/relationships/hyperlink" Target="https://vk.com/wall-165544954_1420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wall-165544954_1424" TargetMode="External"/><Relationship Id="rId5" Type="http://schemas.openxmlformats.org/officeDocument/2006/relationships/hyperlink" Target="https://vk.com/wall-165544954_1423" TargetMode="External"/><Relationship Id="rId4" Type="http://schemas.openxmlformats.org/officeDocument/2006/relationships/hyperlink" Target="https://vk.com/id64230325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362950" cy="21336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Егорлыкская детская библиотека</a:t>
            </a:r>
            <a:br>
              <a:rPr lang="ru-RU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структурное подразделение </a:t>
            </a:r>
            <a:br>
              <a:rPr lang="ru-RU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МБУК ЕР «</a:t>
            </a:r>
            <a:r>
              <a:rPr lang="ru-RU" sz="28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Межпоселенческая</a:t>
            </a:r>
            <a:r>
              <a:rPr lang="ru-RU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центральная библиотека» </a:t>
            </a:r>
            <a:br>
              <a:rPr lang="ru-RU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ru-RU" sz="2800" dirty="0" smtClean="0">
              <a:solidFill>
                <a:schemeClr val="tx1"/>
              </a:solidFill>
            </a:endParaRPr>
          </a:p>
        </p:txBody>
      </p:sp>
      <p:sp>
        <p:nvSpPr>
          <p:cNvPr id="2074" name="Rectangle 26"/>
          <p:cNvSpPr>
            <a:spLocks noGrp="1" noRot="1" noChangeArrowheads="1"/>
          </p:cNvSpPr>
          <p:nvPr>
            <p:ph type="subTitle" idx="4294967295"/>
          </p:nvPr>
        </p:nvSpPr>
        <p:spPr>
          <a:xfrm>
            <a:off x="468313" y="2276475"/>
            <a:ext cx="8135937" cy="4176713"/>
          </a:xfrm>
        </p:spPr>
        <p:txBody>
          <a:bodyPr/>
          <a:lstStyle/>
          <a:p>
            <a:pPr marL="457200" lvl="1" indent="0" algn="ctr" eaLnBrk="1" hangingPunct="1">
              <a:buFont typeface="Wingdings" pitchFamily="2" charset="2"/>
              <a:buNone/>
              <a:defRPr/>
            </a:pPr>
            <a:r>
              <a:rPr lang="ru-RU" sz="4400" dirty="0" smtClean="0">
                <a:latin typeface="Arial Black" pitchFamily="34" charset="0"/>
              </a:rPr>
              <a:t>  Основные события 2022 </a:t>
            </a:r>
          </a:p>
          <a:p>
            <a:pPr marL="457200" lvl="1" indent="0" algn="ctr" eaLnBrk="1" hangingPunct="1">
              <a:buFont typeface="Wingdings" pitchFamily="2" charset="2"/>
              <a:buNone/>
              <a:defRPr/>
            </a:pPr>
            <a:r>
              <a:rPr lang="ru-RU" sz="3600" dirty="0" smtClean="0">
                <a:latin typeface="Arial Black" pitchFamily="34" charset="0"/>
              </a:rPr>
              <a:t>ЧИТАТЕЛЬСКОГО ГОДА</a:t>
            </a:r>
          </a:p>
          <a:p>
            <a:pPr marL="457200" lvl="1" indent="0" algn="ctr" eaLnBrk="1" hangingPunct="1">
              <a:buFont typeface="Wingdings" pitchFamily="2" charset="2"/>
              <a:buNone/>
              <a:defRPr/>
            </a:pPr>
            <a:r>
              <a:rPr lang="ru-RU" sz="4000" dirty="0" smtClean="0">
                <a:latin typeface="Arial Black" pitchFamily="34" charset="0"/>
              </a:rPr>
              <a:t>В</a:t>
            </a:r>
            <a:r>
              <a:rPr lang="ru-RU" sz="3600" dirty="0" smtClean="0">
                <a:latin typeface="Berlin Sans FB Demi" pitchFamily="34" charset="0"/>
              </a:rPr>
              <a:t>Ы</a:t>
            </a:r>
            <a:r>
              <a:rPr lang="ru-RU" sz="3600" dirty="0" smtClean="0">
                <a:latin typeface="Bauhaus 93" pitchFamily="82" charset="0"/>
              </a:rPr>
              <a:t>Б</a:t>
            </a:r>
            <a:r>
              <a:rPr lang="ru-RU" sz="3600" dirty="0" smtClean="0"/>
              <a:t>И</a:t>
            </a:r>
            <a:r>
              <a:rPr lang="ru-RU" sz="3600" dirty="0" smtClean="0">
                <a:latin typeface="Arial Black" pitchFamily="34" charset="0"/>
              </a:rPr>
              <a:t>Р</a:t>
            </a:r>
            <a:r>
              <a:rPr lang="ru-RU" sz="3600" dirty="0" smtClean="0">
                <a:latin typeface="Comic Sans MS" pitchFamily="66" charset="0"/>
              </a:rPr>
              <a:t>А</a:t>
            </a:r>
            <a:r>
              <a:rPr lang="ru-RU" sz="4000" dirty="0" smtClean="0">
                <a:latin typeface="Californian FB" pitchFamily="18" charset="0"/>
              </a:rPr>
              <a:t>Е</a:t>
            </a:r>
            <a:r>
              <a:rPr lang="ru-RU" sz="3600" i="1" dirty="0" smtClean="0">
                <a:latin typeface="Bauhaus 93" pitchFamily="82" charset="0"/>
              </a:rPr>
              <a:t>М</a:t>
            </a:r>
            <a:r>
              <a:rPr lang="ru-RU" sz="3600" dirty="0" smtClean="0">
                <a:latin typeface="Bauhaus 93" pitchFamily="82" charset="0"/>
              </a:rPr>
              <a:t>  В </a:t>
            </a:r>
            <a:r>
              <a:rPr lang="ru-RU" sz="3600" dirty="0" smtClean="0">
                <a:latin typeface="Comic Sans MS" pitchFamily="66" charset="0"/>
              </a:rPr>
              <a:t>М</a:t>
            </a:r>
            <a:r>
              <a:rPr lang="ru-RU" sz="3600" dirty="0" smtClean="0">
                <a:latin typeface="Arial Black" pitchFamily="34" charset="0"/>
              </a:rPr>
              <a:t>Е</a:t>
            </a:r>
            <a:r>
              <a:rPr lang="ru-RU" sz="3600" dirty="0" smtClean="0">
                <a:latin typeface="Algerian" pitchFamily="82" charset="0"/>
              </a:rPr>
              <a:t>С</a:t>
            </a:r>
            <a:r>
              <a:rPr lang="ru-RU" sz="3600" dirty="0" smtClean="0">
                <a:latin typeface="Arial Black" pitchFamily="34" charset="0"/>
              </a:rPr>
              <a:t> </a:t>
            </a:r>
            <a:r>
              <a:rPr lang="ru-RU" sz="4000" dirty="0" smtClean="0">
                <a:latin typeface="Arial Narrow" pitchFamily="34" charset="0"/>
              </a:rPr>
              <a:t>Т</a:t>
            </a:r>
            <a:r>
              <a:rPr lang="ru-RU" sz="3600" dirty="0" smtClean="0">
                <a:latin typeface="Arial Black" pitchFamily="34" charset="0"/>
              </a:rPr>
              <a:t>Е</a:t>
            </a:r>
            <a:r>
              <a:rPr lang="ru-RU" sz="3600" dirty="0" smtClean="0">
                <a:latin typeface="Bauhaus 93" pitchFamily="82" charset="0"/>
              </a:rPr>
              <a:t> !</a:t>
            </a:r>
          </a:p>
          <a:p>
            <a:pPr marL="457200" lvl="1" indent="0" algn="ctr" eaLnBrk="1" hangingPunct="1">
              <a:buFont typeface="Wingdings" pitchFamily="2" charset="2"/>
              <a:buNone/>
              <a:defRPr/>
            </a:pPr>
            <a:endParaRPr lang="ru-RU" sz="3600" dirty="0" smtClean="0">
              <a:latin typeface="Bauhaus 93" pitchFamily="82" charset="0"/>
            </a:endParaRPr>
          </a:p>
          <a:p>
            <a:pPr marL="457200" lvl="1" indent="0" algn="ctr"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latin typeface="Bauhaus 93" pitchFamily="82" charset="0"/>
              </a:rPr>
              <a:t>Федоренко А.В. - заместитель директора по работе с детьми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1" dur="indefinite"/>
                                        <p:tgtEl>
                                          <p:spTgt spid="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4" dur="indefinite"/>
                                        <p:tgtEl>
                                          <p:spTgt spid="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7" dur="indefinite"/>
                                        <p:tgtEl>
                                          <p:spTgt spid="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0" dur="indefinite"/>
                                        <p:tgtEl>
                                          <p:spTgt spid="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4" grpId="0" build="allAtOnce"/>
      <p:bldP spid="2074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385175" cy="1271587"/>
          </a:xfrm>
        </p:spPr>
        <p:txBody>
          <a:bodyPr/>
          <a:lstStyle/>
          <a:p>
            <a:pPr>
              <a:defRPr/>
            </a:pPr>
            <a:r>
              <a:rPr lang="ru-RU" sz="1200" dirty="0" smtClean="0"/>
              <a:t>Итоги областного конкурса программ летнего чтения "Пятая четверть" 2022 (</a:t>
            </a:r>
            <a:r>
              <a:rPr lang="ru-RU" sz="1200" u="sng" dirty="0" smtClean="0">
                <a:hlinkClick r:id="rId2" tooltip="https://rodb-v.ru/news/meropriyatiya/itogi-oblastnogo-konkursa-programm-letnego-chteniya-pyataya-chetvert-2022/"/>
              </a:rPr>
              <a:t>https://rodb-v.ru/news/meropriyatiya/itogi-oblastnogo..</a:t>
            </a:r>
            <a:r>
              <a:rPr lang="ru-RU" sz="1200" dirty="0" smtClean="0"/>
              <a:t>)</a:t>
            </a:r>
            <a:br>
              <a:rPr lang="ru-RU" sz="1200" dirty="0" smtClean="0"/>
            </a:br>
            <a:r>
              <a:rPr lang="ru-RU" sz="1200" dirty="0" smtClean="0"/>
              <a:t>1 место </a:t>
            </a:r>
            <a:r>
              <a:rPr lang="ru-RU" sz="1400" dirty="0" smtClean="0"/>
              <a:t>Егорлыкская детская библиотека </a:t>
            </a:r>
            <a:r>
              <a:rPr lang="ru-RU" sz="1200" dirty="0" smtClean="0"/>
              <a:t>МБУК Егорлыкского района «МЦБ», программа «Пусть всегда будет КНИГА» в категории «Детская библиотека</a:t>
            </a:r>
            <a:br>
              <a:rPr lang="ru-RU" sz="1200" dirty="0" smtClean="0"/>
            </a:br>
            <a:r>
              <a:rPr lang="ru-RU" sz="1200" dirty="0" smtClean="0"/>
              <a:t>Благодарим организатора конкурса «Ростовская областная детская библиотека имени В.М. </a:t>
            </a:r>
            <a:r>
              <a:rPr lang="ru-RU" sz="1200" dirty="0" err="1" smtClean="0"/>
              <a:t>Величкиной</a:t>
            </a:r>
            <a:r>
              <a:rPr lang="ru-RU" sz="1200" dirty="0" smtClean="0"/>
              <a:t>» (</a:t>
            </a:r>
            <a:r>
              <a:rPr lang="ru-RU" sz="1200" u="sng" dirty="0" smtClean="0">
                <a:hlinkClick r:id="rId3"/>
              </a:rPr>
              <a:t>https://vk.com/club159835950</a:t>
            </a:r>
            <a:r>
              <a:rPr lang="ru-RU" sz="1200" dirty="0" smtClean="0"/>
              <a:t>)</a:t>
            </a:r>
            <a:br>
              <a:rPr lang="ru-RU" sz="1200" dirty="0" smtClean="0"/>
            </a:br>
            <a:r>
              <a:rPr lang="ru-RU" sz="1200" dirty="0" smtClean="0"/>
              <a:t>и жюри!!!</a:t>
            </a:r>
            <a:br>
              <a:rPr lang="ru-RU" sz="1200" dirty="0" smtClean="0"/>
            </a:br>
            <a:r>
              <a:rPr lang="ru-RU" sz="1200" u="sng" dirty="0" smtClean="0">
                <a:hlinkClick r:id="rId4"/>
              </a:rPr>
              <a:t>https://vk.com/wall740810032_73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12291" name="Picture 2" descr="C:\Users\Book\Desktop\для презентации\диплом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844675"/>
            <a:ext cx="3671887" cy="4824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7446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/>
              <a:t>Патриотическое воспитание</a:t>
            </a:r>
            <a:br>
              <a:rPr lang="ru-RU" sz="3200" dirty="0" smtClean="0"/>
            </a:br>
            <a:r>
              <a:rPr lang="ru-RU" sz="2400" u="sng" dirty="0" smtClean="0">
                <a:hlinkClick r:id="rId2"/>
              </a:rPr>
              <a:t>https://vk.com/wall-165544954_1431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pic>
        <p:nvPicPr>
          <p:cNvPr id="13315" name="Picture 4" descr="C:\Users\Book\Desktop\для презентации\22 июн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2492375"/>
            <a:ext cx="3422650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C:\Users\Book\Desktop\для презентации\день героев Отечества патриотическое воспита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916113"/>
            <a:ext cx="2898775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6" descr="C:\Users\Book\Desktop\для презентации\день неизвестного солдата патриот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27368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9" name="Rectangle 19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000" dirty="0" smtClean="0"/>
              <a:t>      Акции «Читаем детям о Великой Отечественной войне»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4040188" cy="1582737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Одним из важных направлений Егорлыкской детской библиотеки – это профилактика безнадзорности и правонарушений </a:t>
            </a:r>
            <a:r>
              <a:rPr lang="ru-RU" sz="900" dirty="0" err="1" smtClean="0"/>
              <a:t>несовершеннолетних.Проводится</a:t>
            </a:r>
            <a:r>
              <a:rPr lang="ru-RU" sz="900" dirty="0" smtClean="0"/>
              <a:t> активная работа среди несовершеннолетних по привлечению их к чтению, посещению и участию в массовых мероприятиях проводимых в библиотеке. Затаив дыхание ребята слушали рассказ Л. Кассиля «Рассказ об отсутствующем». После прочтения отвечали на вопросы, высказывали свое мнение. В конце мероприятия получили памятки «Прочитай книгу о войне».</a:t>
            </a:r>
          </a:p>
          <a:p>
            <a:pPr>
              <a:defRPr/>
            </a:pPr>
            <a:r>
              <a:rPr lang="ru-RU" sz="900" u="sng" dirty="0" smtClean="0">
                <a:hlinkClick r:id="rId2"/>
              </a:rPr>
              <a:t>https://vk.com/wall-165544954_1405</a:t>
            </a:r>
            <a:endParaRPr lang="ru-RU" sz="900" dirty="0" smtClean="0"/>
          </a:p>
          <a:p>
            <a:pPr>
              <a:defRPr/>
            </a:pPr>
            <a:endParaRPr lang="ru-RU" sz="9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584325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У книжной выставки «И в памяти, и в книге - навсегда»  в Егорлыкской детской библиотеке ребятам из хутора Таганрогский, которые приехали к нам в библиотеку поучаствовать в акции, зав. отделом обслуживания </a:t>
            </a:r>
            <a:r>
              <a:rPr lang="ru-RU" sz="900" dirty="0" err="1" smtClean="0"/>
              <a:t>Снеговская</a:t>
            </a:r>
            <a:r>
              <a:rPr lang="ru-RU" sz="900" dirty="0" smtClean="0"/>
              <a:t> Н.П. прочитала рассказ Анатолия Митяева «Треугольное письмо». </a:t>
            </a:r>
          </a:p>
          <a:p>
            <a:pPr>
              <a:defRPr/>
            </a:pPr>
            <a:r>
              <a:rPr lang="ru-RU" sz="900" u="sng" dirty="0" smtClean="0">
                <a:hlinkClick r:id="rId3"/>
              </a:rPr>
              <a:t>https://vk.com/wall-165544954_1403</a:t>
            </a:r>
            <a:r>
              <a:rPr lang="ru-RU" sz="900" dirty="0" smtClean="0"/>
              <a:t>  </a:t>
            </a:r>
          </a:p>
          <a:p>
            <a:pPr>
              <a:defRPr/>
            </a:pPr>
            <a:endParaRPr lang="ru-RU" sz="900" dirty="0" smtClean="0"/>
          </a:p>
          <a:p>
            <a:pPr>
              <a:defRPr/>
            </a:pPr>
            <a:endParaRPr lang="ru-RU" sz="900" dirty="0" smtClean="0"/>
          </a:p>
          <a:p>
            <a:pPr>
              <a:defRPr/>
            </a:pPr>
            <a:endParaRPr lang="ru-RU" sz="900" dirty="0" smtClean="0"/>
          </a:p>
          <a:p>
            <a:pPr>
              <a:defRPr/>
            </a:pPr>
            <a:endParaRPr lang="ru-RU" sz="900" dirty="0" smtClean="0"/>
          </a:p>
          <a:p>
            <a:pPr>
              <a:defRPr/>
            </a:pPr>
            <a:endParaRPr lang="ru-RU" sz="900" dirty="0"/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4643438" y="2420938"/>
            <a:ext cx="4038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342" name="Picture 5" descr="C:\Users\Book\Desktop\для презентации\9 ма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068638"/>
            <a:ext cx="4173538" cy="2433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6" descr="C:\Users\Book\Desktop\для презентации\читаем о ВОВ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3013075"/>
            <a:ext cx="4041775" cy="2503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/>
              <a:t>22 АВГУСТА ДЕНЬ ГОСУДАРСТВЕННОГО ФЛАГА РОССИИ  </a:t>
            </a:r>
            <a:br>
              <a:rPr lang="ru-RU" sz="2400" dirty="0" smtClean="0"/>
            </a:br>
            <a:r>
              <a:rPr lang="ru-RU" sz="2000" u="sng" dirty="0" smtClean="0">
                <a:hlinkClick r:id="rId2"/>
              </a:rPr>
              <a:t>https://vk.com/wall-165544954_1467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 книжной выставки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В парке</a:t>
            </a:r>
            <a:endParaRPr lang="ru-RU" dirty="0"/>
          </a:p>
        </p:txBody>
      </p:sp>
      <p:pic>
        <p:nvPicPr>
          <p:cNvPr id="15365" name="Picture 2" descr="C:\Users\Book\Desktop\для презентации\день флаг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250"/>
            <a:ext cx="4040188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3" descr="C:\Users\Book\Desktop\для презентации\флаг рф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635250"/>
            <a:ext cx="4041775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613"/>
            <a:ext cx="8385175" cy="839787"/>
          </a:xfrm>
        </p:spPr>
        <p:txBody>
          <a:bodyPr/>
          <a:lstStyle/>
          <a:p>
            <a:pPr>
              <a:defRPr/>
            </a:pPr>
            <a:r>
              <a:rPr lang="ru-RU" sz="1800" dirty="0" smtClean="0"/>
              <a:t>                        «Закон обо мне, мне о законе»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Беседа к Всемирному дню прав ребенка состоялась для пятиклассников ЕСОШ №1 (классный руководитель Воронкова Т.Г.) и шестиклассников ЕСОШ №1 (классный руководитель </a:t>
            </a:r>
            <a:r>
              <a:rPr lang="ru-RU" sz="1000" dirty="0" err="1" smtClean="0"/>
              <a:t>Аршакян</a:t>
            </a:r>
            <a:r>
              <a:rPr lang="ru-RU" sz="1000" dirty="0" smtClean="0"/>
              <a:t> В.А.). Ребята познакомились с Декларацией прав ребенка; понятиями «декларация», «конвенция», со своими правами и обязанностями.</a:t>
            </a:r>
            <a:br>
              <a:rPr lang="ru-RU" sz="1000" dirty="0" smtClean="0"/>
            </a:br>
            <a:r>
              <a:rPr lang="ru-RU" sz="1000" u="sng" dirty="0" smtClean="0">
                <a:hlinkClick r:id="rId2"/>
              </a:rPr>
              <a:t>https://vk.com/wall740810032_97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7" name="Picture 2" descr="C:\Users\Book\Desktop\для презентации\закон обо мне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9263" y="1412875"/>
            <a:ext cx="6245225" cy="4683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b="0" dirty="0" smtClean="0"/>
              <a:t>         </a:t>
            </a:r>
            <a:r>
              <a:rPr lang="ru-RU" sz="3200" b="0" dirty="0" smtClean="0"/>
              <a:t>«Наши будни»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981075"/>
            <a:ext cx="4040188" cy="1193800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В преддверии Дня космонавтики, к этой дате и к юбилею дважды Героя Советского Союза летчика — космонавта Владимира Александровича </a:t>
            </a:r>
            <a:r>
              <a:rPr lang="ru-RU" sz="900" dirty="0" err="1" smtClean="0"/>
              <a:t>Джанибекова</a:t>
            </a:r>
            <a:r>
              <a:rPr lang="ru-RU" sz="900" dirty="0" smtClean="0"/>
              <a:t>, почетного гражданина ст. Егорлыкской в зале абонемента оформлена книжная выставка «Лётчик-космонавт СССР № 43» .</a:t>
            </a:r>
          </a:p>
          <a:p>
            <a:pPr>
              <a:defRPr/>
            </a:pPr>
            <a:r>
              <a:rPr lang="ru-RU" sz="900" u="sng" dirty="0" smtClean="0">
                <a:hlinkClick r:id="rId2"/>
              </a:rPr>
              <a:t>https://vk.com/wall-165544954_1384</a:t>
            </a:r>
            <a:endParaRPr lang="ru-RU" sz="900" dirty="0" smtClean="0"/>
          </a:p>
          <a:p>
            <a:pPr>
              <a:defRPr/>
            </a:pPr>
            <a:endParaRPr lang="ru-RU" sz="9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125538"/>
            <a:ext cx="4041775" cy="1049337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Учащиеся 3 Г класса (</a:t>
            </a:r>
            <a:r>
              <a:rPr lang="ru-RU" sz="900" dirty="0" err="1" smtClean="0"/>
              <a:t>кл</a:t>
            </a:r>
            <a:r>
              <a:rPr lang="ru-RU" sz="900" dirty="0" smtClean="0"/>
              <a:t>. руководитель </a:t>
            </a:r>
            <a:r>
              <a:rPr lang="ru-RU" sz="900" dirty="0" err="1" smtClean="0"/>
              <a:t>Павлюк</a:t>
            </a:r>
            <a:r>
              <a:rPr lang="ru-RU" sz="900" dirty="0" smtClean="0"/>
              <a:t> И.Г.) ЕСОШ №7 </a:t>
            </a:r>
            <a:r>
              <a:rPr lang="ru-RU" sz="900" u="sng" dirty="0" smtClean="0">
                <a:hlinkClick r:id="rId3"/>
              </a:rPr>
              <a:t>Егорлыкская средняя школа №7 им. О. Казанского</a:t>
            </a:r>
            <a:r>
              <a:rPr lang="ru-RU" sz="900" dirty="0" smtClean="0"/>
              <a:t> познакомились с историей создания славянской азбуки и её создателях, узнали о зарождении письменности, об истоках русской письменности.</a:t>
            </a:r>
          </a:p>
          <a:p>
            <a:pPr>
              <a:defRPr/>
            </a:pPr>
            <a:r>
              <a:rPr lang="ru-RU" sz="900" u="sng" dirty="0" smtClean="0">
                <a:hlinkClick r:id="rId4"/>
              </a:rPr>
              <a:t>https://vk.com/wall-165544954_1418</a:t>
            </a:r>
            <a:endParaRPr lang="ru-RU" sz="900" dirty="0" smtClean="0"/>
          </a:p>
          <a:p>
            <a:pPr>
              <a:defRPr/>
            </a:pPr>
            <a:endParaRPr lang="ru-RU" sz="900" dirty="0"/>
          </a:p>
        </p:txBody>
      </p:sp>
      <p:pic>
        <p:nvPicPr>
          <p:cNvPr id="17413" name="Picture 4" descr="C:\Users\Book\Desktop\для презентации\космос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13075"/>
            <a:ext cx="4040188" cy="2274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5" descr="C:\Users\Book\Desktop\для презентации\день письменности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913063"/>
            <a:ext cx="4041775" cy="247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txBody>
          <a:bodyPr/>
          <a:lstStyle/>
          <a:p>
            <a:pPr>
              <a:defRPr/>
            </a:pPr>
            <a:r>
              <a:rPr lang="ru-RU" sz="1000" dirty="0" smtClean="0"/>
              <a:t>В читальном зале для юных журналистов из Центра внешкольной работы </a:t>
            </a:r>
            <a:r>
              <a:rPr lang="ru-RU" sz="1000" u="sng" dirty="0" smtClean="0">
                <a:hlinkClick r:id="rId2"/>
              </a:rPr>
              <a:t>https://vk.com/public213660926</a:t>
            </a:r>
            <a:r>
              <a:rPr lang="ru-RU" sz="1000" dirty="0" smtClean="0"/>
              <a:t> творческого объединения «Школа юного журналиста» прошёл библиотечный урок </a:t>
            </a:r>
            <a:r>
              <a:rPr lang="ru-RU" sz="1600" dirty="0" smtClean="0"/>
              <a:t>"По страницам детских журналов и газет".</a:t>
            </a:r>
            <a:br>
              <a:rPr lang="ru-RU" sz="1600" dirty="0" smtClean="0"/>
            </a:br>
            <a:r>
              <a:rPr lang="ru-RU" sz="1000" u="sng" dirty="0" smtClean="0">
                <a:hlinkClick r:id="rId3"/>
              </a:rPr>
              <a:t>https://vk.com/wall740810032_106</a:t>
            </a:r>
            <a:r>
              <a:rPr lang="ru-RU" sz="1000" u="sng" dirty="0" smtClean="0"/>
              <a:t/>
            </a:r>
            <a:br>
              <a:rPr lang="ru-RU" sz="1000" u="sng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беседа с дошкольниками </a:t>
            </a:r>
            <a:r>
              <a:rPr lang="ru-RU" sz="1000" dirty="0" err="1" smtClean="0"/>
              <a:t>д</a:t>
            </a:r>
            <a:r>
              <a:rPr lang="ru-RU" sz="1000" dirty="0" smtClean="0"/>
              <a:t>/с "Ромашка" "Правила дорожные - Правила надёжные". Ребята узнали много полезной информации: когда появился светофор, для чего нужны пешеходные переходы, какие бывают дорожные знаки.</a:t>
            </a:r>
            <a:br>
              <a:rPr lang="ru-RU" sz="1000" dirty="0" smtClean="0"/>
            </a:br>
            <a:r>
              <a:rPr lang="ru-RU" sz="1000" u="sng" dirty="0" smtClean="0">
                <a:hlinkClick r:id="rId4"/>
              </a:rPr>
              <a:t>https://vk.com/wall740810032_58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ПРАВИЛА ДВИЖЕНИЯ КАЖДЫЙ ДОЛЖЕН ЗНАТЬ,</a:t>
            </a:r>
            <a:br>
              <a:rPr lang="ru-RU" sz="1000" dirty="0" smtClean="0"/>
            </a:br>
            <a:r>
              <a:rPr lang="ru-RU" sz="1000" dirty="0" smtClean="0"/>
              <a:t>И БЕЗ ПРОМЕДЛЕНИЯ ИХ НУЖНО ВЫПОЛНЯТЬ!</a:t>
            </a:r>
            <a:br>
              <a:rPr lang="ru-RU" sz="1000" dirty="0" smtClean="0"/>
            </a:br>
            <a:r>
              <a:rPr lang="ru-RU" sz="1000" u="sng" dirty="0" smtClean="0">
                <a:hlinkClick r:id="rId5"/>
              </a:rPr>
              <a:t>https://vk.com/wall-165544954_1513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 </a:t>
            </a:r>
            <a:br>
              <a:rPr lang="ru-RU" sz="1000" dirty="0" smtClean="0"/>
            </a:br>
            <a:endParaRPr lang="ru-RU" sz="1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sz="1000" dirty="0" smtClean="0"/>
          </a:p>
          <a:p>
            <a:pPr>
              <a:defRPr/>
            </a:pPr>
            <a:endParaRPr lang="ru-RU" sz="1000" dirty="0" smtClean="0"/>
          </a:p>
          <a:p>
            <a:pPr>
              <a:defRPr/>
            </a:pPr>
            <a:endParaRPr lang="ru-RU" sz="1000" dirty="0" smtClean="0"/>
          </a:p>
          <a:p>
            <a:pPr>
              <a:defRPr/>
            </a:pPr>
            <a:endParaRPr lang="ru-RU" sz="1000" dirty="0" smtClean="0"/>
          </a:p>
          <a:p>
            <a:pPr>
              <a:defRPr/>
            </a:pPr>
            <a:endParaRPr lang="ru-RU" sz="1000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205038"/>
            <a:ext cx="4041775" cy="6477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Наши будни</a:t>
            </a:r>
            <a:endParaRPr lang="ru-RU" dirty="0"/>
          </a:p>
        </p:txBody>
      </p:sp>
      <p:pic>
        <p:nvPicPr>
          <p:cNvPr id="18437" name="Picture 2" descr="C:\Users\Book\Desktop\для презентации\журналист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95600"/>
            <a:ext cx="4040188" cy="2509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3" descr="C:\Users\Book\Desktop\для презентации\пдд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3221038"/>
            <a:ext cx="4041775" cy="1858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dirty="0" smtClean="0"/>
              <a:t>Наши будни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err="1" smtClean="0"/>
              <a:t>Библиомобиль</a:t>
            </a:r>
            <a:r>
              <a:rPr lang="ru-RU" sz="1000" dirty="0" smtClean="0"/>
              <a:t> в военном городке ст. Егорлыкской.</a:t>
            </a:r>
            <a:br>
              <a:rPr lang="ru-RU" sz="1000" dirty="0" smtClean="0"/>
            </a:br>
            <a:r>
              <a:rPr lang="ru-RU" sz="1000" dirty="0" smtClean="0"/>
              <a:t> Для ребят из </a:t>
            </a:r>
            <a:r>
              <a:rPr lang="ru-RU" sz="1000" dirty="0" err="1" smtClean="0"/>
              <a:t>д</a:t>
            </a:r>
            <a:r>
              <a:rPr lang="ru-RU" sz="1000" dirty="0" smtClean="0"/>
              <a:t>/с «</a:t>
            </a:r>
            <a:r>
              <a:rPr lang="ru-RU" sz="1000" dirty="0" err="1" smtClean="0"/>
              <a:t>Жемчужинка</a:t>
            </a:r>
            <a:r>
              <a:rPr lang="ru-RU" sz="1000" dirty="0" smtClean="0"/>
              <a:t>» и местной детворы сотрудник Егорлыкской детской библиотеки провела литературную викторину «Поляна сказок». Познакомила ребят с древнейшим жанром устного народного творчества – СКАЗКАМИ, и почему сказки называют народными. Играли, читали, отгадывали!</a:t>
            </a:r>
            <a:br>
              <a:rPr lang="ru-RU" sz="1000" dirty="0" smtClean="0"/>
            </a:br>
            <a:r>
              <a:rPr lang="ru-RU" sz="1000" u="sng" dirty="0" smtClean="0">
                <a:hlinkClick r:id="rId2"/>
              </a:rPr>
              <a:t>https://vk.com/wall-165544954_1444</a:t>
            </a:r>
            <a:r>
              <a:rPr lang="ru-RU" sz="1000" dirty="0" smtClean="0"/>
              <a:t/>
            </a:r>
            <a:br>
              <a:rPr lang="ru-RU" sz="1000" dirty="0" smtClean="0"/>
            </a:br>
            <a:endParaRPr lang="ru-RU" sz="1000" dirty="0"/>
          </a:p>
        </p:txBody>
      </p:sp>
      <p:pic>
        <p:nvPicPr>
          <p:cNvPr id="19459" name="Picture 2" descr="C:\Users\Book\Desktop\для презентации\кибо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75" y="1905000"/>
            <a:ext cx="55880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dirty="0" smtClean="0"/>
              <a:t>Наши </a:t>
            </a:r>
            <a:r>
              <a:rPr lang="ru-RU" sz="2400" dirty="0" smtClean="0"/>
              <a:t>«</a:t>
            </a:r>
            <a:r>
              <a:rPr lang="ru-RU" sz="2400" dirty="0" err="1" smtClean="0"/>
              <a:t>Библиосумерки</a:t>
            </a:r>
            <a:r>
              <a:rPr lang="ru-RU" sz="2000" dirty="0" smtClean="0"/>
              <a:t>» </a:t>
            </a:r>
            <a:r>
              <a:rPr lang="ru-RU" sz="1600" dirty="0" smtClean="0"/>
              <a:t>в</a:t>
            </a:r>
            <a:r>
              <a:rPr lang="ru-RU" sz="2000" dirty="0" smtClean="0"/>
              <a:t> </a:t>
            </a:r>
            <a:r>
              <a:rPr lang="ru-RU" sz="1600" dirty="0" smtClean="0"/>
              <a:t>рамках всероссийской акции </a:t>
            </a:r>
            <a:r>
              <a:rPr lang="ru-RU" sz="2000" dirty="0" smtClean="0"/>
              <a:t>«Библионочь-2022»</a:t>
            </a:r>
            <a:br>
              <a:rPr lang="ru-RU" sz="2000" dirty="0" smtClean="0"/>
            </a:br>
            <a:r>
              <a:rPr lang="ru-RU" sz="2000" u="sng" dirty="0" smtClean="0">
                <a:hlinkClick r:id="rId2"/>
              </a:rPr>
              <a:t>https://vk.com/wall-165544954_1419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0483" name="Picture 2" descr="C:\Users\Book\Desktop\для презентации\библиосумерки 2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7200900" cy="4538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168400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Здоровый образ жизни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В основное направление деятельности библиотеки входит пропаганда здорового образа жизни и физической активности.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900" dirty="0" smtClean="0"/>
              <a:t>Так, в преддверии праздника Дня физкультурника в России, который отмечается во вторую субботу августа – 13 августа прошла литературно-игровая встреча « Книга. Спорт. Игра. Ура!».</a:t>
            </a:r>
            <a:br>
              <a:rPr lang="ru-RU" sz="900" dirty="0" smtClean="0"/>
            </a:br>
            <a:r>
              <a:rPr lang="ru-RU" sz="900" u="sng" dirty="0" smtClean="0">
                <a:hlinkClick r:id="rId2"/>
              </a:rPr>
              <a:t>https://vk.com/wall740810032_16</a:t>
            </a:r>
            <a:r>
              <a:rPr lang="ru-RU" sz="900" dirty="0" smtClean="0"/>
              <a:t/>
            </a:r>
            <a:br>
              <a:rPr lang="ru-RU" sz="900" dirty="0" smtClean="0"/>
            </a:br>
            <a:endParaRPr lang="ru-RU" sz="900" dirty="0"/>
          </a:p>
        </p:txBody>
      </p:sp>
      <p:pic>
        <p:nvPicPr>
          <p:cNvPr id="21507" name="Picture 2" descr="C:\Users\Book\Desktop\для презентации\шашки спорт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6888" y="1484313"/>
            <a:ext cx="6149975" cy="4611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    </a:t>
            </a:r>
            <a:r>
              <a:rPr lang="ru-RU" sz="3200" dirty="0" smtClean="0"/>
              <a:t>Год культурного наследия народов России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1317625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В апреле Егорлыкская детская библиотека приняла участие в торжественном открытии Года культурного наследия народов России в Егорлыкском районе.</a:t>
            </a:r>
            <a:br>
              <a:rPr lang="ru-RU" sz="900" dirty="0" smtClean="0"/>
            </a:br>
            <a:r>
              <a:rPr lang="ru-RU" sz="900" dirty="0" smtClean="0"/>
              <a:t>В программе открытия в фойе РДК "Родина" была организована работа выставочных зон мастеров декоративно-прикладного искусства, этнографическая выставка историко-краеведческого музея, ДШИ и конечно же наша библиотечная книжная выставка для детей и подростков "Народным традициям - жить и крепнуть".</a:t>
            </a:r>
          </a:p>
          <a:p>
            <a:pPr>
              <a:defRPr/>
            </a:pPr>
            <a:r>
              <a:rPr lang="ru-RU" sz="900" u="sng" dirty="0" smtClean="0">
                <a:hlinkClick r:id="rId2"/>
              </a:rPr>
              <a:t>https://vk.com/wall-165544954_1388</a:t>
            </a:r>
            <a:endParaRPr lang="ru-RU" sz="900" dirty="0" smtClean="0"/>
          </a:p>
          <a:p>
            <a:pPr eaLnBrk="1" hangingPunct="1">
              <a:defRPr/>
            </a:pPr>
            <a:endParaRPr lang="ru-RU" sz="900" dirty="0" smtClean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1389062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В рамках Года культурного наследия народов России</a:t>
            </a:r>
            <a:br>
              <a:rPr lang="ru-RU" sz="900" dirty="0" smtClean="0"/>
            </a:br>
            <a:r>
              <a:rPr lang="ru-RU" sz="900" dirty="0" smtClean="0"/>
              <a:t> прошел час фольклора «Самовар кипит – уходить не велит» ко Дню самовара, который является неотъемлемой частью русской культуры и является одним из главных неофициальных символов России наряду с матрешкой, балалайкой, валенками, берёзкой, матрёшкой, гармошкой.</a:t>
            </a:r>
          </a:p>
          <a:p>
            <a:pPr>
              <a:defRPr/>
            </a:pPr>
            <a:r>
              <a:rPr lang="ru-RU" sz="900" u="sng" dirty="0" smtClean="0">
                <a:hlinkClick r:id="rId3"/>
              </a:rPr>
              <a:t>https://vk.com/wall740810032_22</a:t>
            </a:r>
            <a:r>
              <a:rPr lang="ru-RU" sz="900" u="sng" dirty="0" smtClean="0"/>
              <a:t>  ;  </a:t>
            </a:r>
            <a:r>
              <a:rPr lang="ru-RU" sz="900" u="sng" dirty="0" smtClean="0">
                <a:hlinkClick r:id="rId4"/>
              </a:rPr>
              <a:t>https://vk.com/wall-165544954_1432</a:t>
            </a:r>
            <a:endParaRPr lang="ru-RU" sz="900" dirty="0" smtClean="0"/>
          </a:p>
          <a:p>
            <a:pPr>
              <a:defRPr/>
            </a:pPr>
            <a:endParaRPr lang="ru-RU" sz="900" dirty="0" smtClean="0"/>
          </a:p>
          <a:p>
            <a:pPr eaLnBrk="1" hangingPunct="1">
              <a:defRPr/>
            </a:pPr>
            <a:endParaRPr lang="ru-RU" sz="900" dirty="0" smtClean="0"/>
          </a:p>
        </p:txBody>
      </p:sp>
      <p:pic>
        <p:nvPicPr>
          <p:cNvPr id="4101" name="Picture 7" descr="C:\Users\Book\Desktop\для презентации\год культурного наслед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708275"/>
            <a:ext cx="2230438" cy="3960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8" descr="C:\Users\Book\Desktop\для презентации\самова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2681288"/>
            <a:ext cx="2881312" cy="398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9" descr="C:\Users\Book\Desktop\для презентации\балалайк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08275"/>
            <a:ext cx="32766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dirty="0" smtClean="0"/>
              <a:t>1 Сентября - День открытых дверей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1462087"/>
          </a:xfrm>
        </p:spPr>
        <p:txBody>
          <a:bodyPr/>
          <a:lstStyle/>
          <a:p>
            <a:pPr>
              <a:defRPr/>
            </a:pPr>
            <a:r>
              <a:rPr lang="ru-RU" sz="1000" u="sng" dirty="0" smtClean="0">
                <a:hlinkClick r:id="rId2"/>
              </a:rPr>
              <a:t>#</a:t>
            </a:r>
            <a:r>
              <a:rPr lang="ru-RU" sz="1000" u="sng" dirty="0" err="1" smtClean="0">
                <a:hlinkClick r:id="rId2"/>
              </a:rPr>
              <a:t>день_открытых_дверей</a:t>
            </a:r>
            <a:r>
              <a:rPr lang="ru-RU" sz="1000" dirty="0" smtClean="0"/>
              <a:t> к 1 сентября</a:t>
            </a:r>
            <a:br>
              <a:rPr lang="ru-RU" sz="1000" dirty="0" smtClean="0"/>
            </a:br>
            <a:r>
              <a:rPr lang="ru-RU" sz="1000" dirty="0" smtClean="0"/>
              <a:t>Наши двери всегда открыты! (ВИДЕО)</a:t>
            </a:r>
            <a:br>
              <a:rPr lang="ru-RU" sz="1000" dirty="0" smtClean="0"/>
            </a:br>
            <a:r>
              <a:rPr lang="ru-RU" sz="1000" dirty="0" smtClean="0"/>
              <a:t>А мы всегда готовы ответить на все интересующие вопросы и предоставить пользователям необходимую информацию.</a:t>
            </a:r>
          </a:p>
          <a:p>
            <a:pPr>
              <a:defRPr/>
            </a:pPr>
            <a:r>
              <a:rPr lang="ru-RU" sz="1000" u="sng" dirty="0" smtClean="0">
                <a:hlinkClick r:id="rId3"/>
              </a:rPr>
              <a:t>https://vk.com/wall740810032_41</a:t>
            </a:r>
            <a:endParaRPr lang="ru-RU" sz="1000" dirty="0" smtClean="0"/>
          </a:p>
          <a:p>
            <a:pPr>
              <a:defRPr/>
            </a:pPr>
            <a:r>
              <a:rPr lang="ru-RU" sz="1000" dirty="0" smtClean="0"/>
              <a:t> </a:t>
            </a:r>
          </a:p>
          <a:p>
            <a:pPr>
              <a:defRPr/>
            </a:pPr>
            <a:endParaRPr lang="ru-RU" sz="9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ru-RU" sz="1000" dirty="0" smtClean="0"/>
              <a:t>Для учащихся 5 В класса ЕСОШ №7 прошла экскурсия, где ребята познакомились с отделами библиотеки, ресурсами, услугами, а также с профессией   "БИБЛИОТЕКАРЬ" </a:t>
            </a:r>
          </a:p>
          <a:p>
            <a:pPr>
              <a:defRPr/>
            </a:pPr>
            <a:r>
              <a:rPr lang="ru-RU" sz="1000" u="sng" dirty="0" smtClean="0">
                <a:hlinkClick r:id="rId4"/>
              </a:rPr>
              <a:t>https://vk.com/wall740810032_92</a:t>
            </a:r>
            <a:endParaRPr lang="ru-RU" sz="1000" dirty="0" smtClean="0"/>
          </a:p>
          <a:p>
            <a:pPr>
              <a:defRPr/>
            </a:pPr>
            <a:endParaRPr lang="ru-RU" sz="900" dirty="0"/>
          </a:p>
        </p:txBody>
      </p:sp>
      <p:pic>
        <p:nvPicPr>
          <p:cNvPr id="22533" name="Picture 4" descr="C:\Users\Book\Desktop\для презентации\новые книг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63" y="2636838"/>
            <a:ext cx="2963862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5" descr="C:\Users\Book\Desktop\для презентации\экскурсии для старшеклассников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2492375"/>
            <a:ext cx="4679950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816100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   Приняли участие в четырех этапах межрегиональных краеведческих чтений</a:t>
            </a:r>
            <a:br>
              <a:rPr lang="ru-RU" sz="2400" dirty="0" smtClean="0"/>
            </a:br>
            <a:r>
              <a:rPr lang="ru-RU" sz="2400" dirty="0" smtClean="0"/>
              <a:t>«Память книга оживит. История Дона». Получили Сертификаты.</a:t>
            </a:r>
            <a:br>
              <a:rPr lang="ru-RU" sz="2400" dirty="0" smtClean="0"/>
            </a:br>
            <a:r>
              <a:rPr lang="ru-RU" sz="1400" u="sng" dirty="0" smtClean="0">
                <a:hlinkClick r:id="rId2"/>
              </a:rPr>
              <a:t>https://vk.com/club159835950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u="sng" dirty="0" smtClean="0">
                <a:hlinkClick r:id="rId3"/>
              </a:rPr>
              <a:t>https://vk.com/wall740810032_61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0" dirty="0" smtClean="0"/>
          </a:p>
        </p:txBody>
      </p:sp>
      <p:pic>
        <p:nvPicPr>
          <p:cNvPr id="23555" name="Picture 4" descr="C:\Users\Book\Desktop\для презентации\крчтения чеснок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3311525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5" descr="C:\Users\Book\Desktop\для презентации\крчтения Шело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76475"/>
            <a:ext cx="51847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76250"/>
            <a:ext cx="8497887" cy="2160588"/>
          </a:xfrm>
        </p:spPr>
        <p:txBody>
          <a:bodyPr/>
          <a:lstStyle/>
          <a:p>
            <a:pPr>
              <a:defRPr/>
            </a:pPr>
            <a:r>
              <a:rPr lang="ru-RU" sz="3200" b="0" dirty="0" smtClean="0"/>
              <a:t>       </a:t>
            </a:r>
            <a:r>
              <a:rPr lang="ru-RU" sz="1400" dirty="0" smtClean="0"/>
              <a:t>5 июня </a:t>
            </a:r>
            <a:r>
              <a:rPr lang="ru-RU" sz="1000" dirty="0" smtClean="0"/>
              <a:t>– </a:t>
            </a:r>
            <a:r>
              <a:rPr lang="ru-RU" sz="1400" dirty="0" smtClean="0"/>
              <a:t>Всемирный день охраны окружающей среды</a:t>
            </a:r>
            <a:r>
              <a:rPr lang="ru-RU" sz="1000" dirty="0" smtClean="0"/>
              <a:t>. Проводится по</a:t>
            </a:r>
            <a:r>
              <a:rPr lang="ru-RU" sz="3200" dirty="0" smtClean="0"/>
              <a:t> </a:t>
            </a:r>
            <a:r>
              <a:rPr lang="ru-RU" sz="1000" dirty="0" smtClean="0"/>
              <a:t>решению Международной конференции ООН по проблемам окружающей среды (1972 г.). В России отмечается с 1974 г. Охрана и оздоровление окружающей среды для нынешних и будущих поколений является первостепенной задачей человечества.</a:t>
            </a:r>
            <a:br>
              <a:rPr lang="ru-RU" sz="1000" dirty="0" smtClean="0"/>
            </a:br>
            <a:r>
              <a:rPr lang="ru-RU" sz="1000" dirty="0" smtClean="0"/>
              <a:t>Одним из приоритетных направлений в деятельности библиотеки является</a:t>
            </a:r>
            <a:r>
              <a:rPr lang="ru-RU" sz="3200" dirty="0" smtClean="0"/>
              <a:t> </a:t>
            </a:r>
            <a:r>
              <a:rPr lang="ru-RU" sz="1000" dirty="0" smtClean="0"/>
              <a:t>экологическое воспитание. Час открытого разговора </a:t>
            </a:r>
            <a:r>
              <a:rPr lang="ru-RU" sz="1400" dirty="0" smtClean="0"/>
              <a:t>"Жить в согласии с природой"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Сегодня мы с ребятами говорили об экологических проблемах Познакомились с наукой, которая называется - ЭКОЛОГИЯ.</a:t>
            </a:r>
            <a:br>
              <a:rPr lang="ru-RU" sz="1000" dirty="0" smtClean="0"/>
            </a:br>
            <a:r>
              <a:rPr lang="ru-RU" sz="1000" u="sng" dirty="0" smtClean="0">
                <a:hlinkClick r:id="rId2"/>
              </a:rPr>
              <a:t>https://vk.com/wall-165544954_1425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000" u="sng" dirty="0" smtClean="0">
                <a:hlinkClick r:id="rId3"/>
              </a:rPr>
              <a:t>https://vk.com/wall-165544954_1455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 </a:t>
            </a:r>
            <a:br>
              <a:rPr lang="ru-RU" sz="3200" dirty="0" smtClean="0"/>
            </a:br>
            <a:endParaRPr lang="ru-RU" sz="3200" b="0" dirty="0" smtClean="0"/>
          </a:p>
        </p:txBody>
      </p:sp>
      <p:pic>
        <p:nvPicPr>
          <p:cNvPr id="24579" name="Picture 4" descr="C:\Users\Book\Desktop\для презентации\природа экология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492375"/>
            <a:ext cx="2865437" cy="3819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5" descr="C:\Users\Book\Desktop\для презентации\эколог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49500"/>
            <a:ext cx="50895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1600" dirty="0" smtClean="0"/>
              <a:t>                                          День добрых дел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«Веселее жить, если добро творить» — под таким названием  прошло мероприятие для воспитанников СРЦ (</a:t>
            </a:r>
            <a:r>
              <a:rPr lang="ru-RU" sz="1000" u="sng" dirty="0" smtClean="0">
                <a:hlinkClick r:id="rId2"/>
              </a:rPr>
              <a:t>https://src-egorlik.ru/</a:t>
            </a:r>
            <a:r>
              <a:rPr lang="ru-RU" sz="1000" dirty="0" smtClean="0"/>
              <a:t>), посвященное</a:t>
            </a:r>
            <a:br>
              <a:rPr lang="ru-RU" sz="1000" dirty="0" smtClean="0"/>
            </a:br>
            <a:r>
              <a:rPr lang="ru-RU" sz="1000" dirty="0" smtClean="0"/>
              <a:t>3 декабря Международному дню инвалидов.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000" u="sng" dirty="0" smtClean="0">
                <a:hlinkClick r:id="rId3"/>
              </a:rPr>
              <a:t>https://vk.com/wall740810032_110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1000" dirty="0" err="1" smtClean="0"/>
              <a:t>Книжкина</a:t>
            </a:r>
            <a:r>
              <a:rPr lang="ru-RU" sz="1000" dirty="0" smtClean="0"/>
              <a:t> больница» в библиотеке</a:t>
            </a:r>
            <a:br>
              <a:rPr lang="ru-RU" sz="1000" dirty="0" smtClean="0"/>
            </a:br>
            <a:r>
              <a:rPr lang="ru-RU" sz="1000" dirty="0" smtClean="0"/>
              <a:t>Воспитанники СРЦ послушали беседу о бережном отношении к книге, и помогли в реставрации книг.</a:t>
            </a:r>
            <a:br>
              <a:rPr lang="ru-RU" sz="1000" dirty="0" smtClean="0"/>
            </a:br>
            <a:r>
              <a:rPr lang="ru-RU" sz="1000" u="sng" dirty="0" smtClean="0">
                <a:hlinkClick r:id="rId4"/>
              </a:rPr>
              <a:t>https://vk.com/wall-165544954_1488</a:t>
            </a:r>
            <a:endParaRPr lang="ru-RU" sz="1000" dirty="0"/>
          </a:p>
        </p:txBody>
      </p:sp>
      <p:pic>
        <p:nvPicPr>
          <p:cNvPr id="25603" name="Picture 2" descr="C:\Users\Book\Desktop\для презентации\день инвалида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20938"/>
            <a:ext cx="4284663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3" descr="C:\Users\Book\Desktop\для презентации\день добрых де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9500"/>
            <a:ext cx="46799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Спасибо за внимание !</a:t>
            </a:r>
          </a:p>
        </p:txBody>
      </p:sp>
      <p:pic>
        <p:nvPicPr>
          <p:cNvPr id="26627" name="Picture 7" descr="P10204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8075" y="2527300"/>
            <a:ext cx="3927475" cy="2946400"/>
          </a:xfrm>
        </p:spPr>
      </p:pic>
      <p:pic>
        <p:nvPicPr>
          <p:cNvPr id="26628" name="Picture 8" descr="рисунок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0313" y="1905000"/>
            <a:ext cx="3143250" cy="4191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dirty="0" smtClean="0"/>
              <a:t>Духовно – нравственное воспитание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1101725"/>
          </a:xfrm>
        </p:spPr>
        <p:txBody>
          <a:bodyPr/>
          <a:lstStyle/>
          <a:p>
            <a:pPr>
              <a:defRPr/>
            </a:pPr>
            <a:r>
              <a:rPr lang="ru-RU" sz="1800" dirty="0" smtClean="0"/>
              <a:t>Праздник Светлого Христова Воскресения - самый радостный из православных праздников</a:t>
            </a:r>
          </a:p>
          <a:p>
            <a:pPr>
              <a:defRPr/>
            </a:pPr>
            <a:r>
              <a:rPr lang="ru-RU" sz="1100" u="sng" dirty="0" smtClean="0">
                <a:hlinkClick r:id="rId2"/>
              </a:rPr>
              <a:t>https://vk.com/wall-165544954_1394</a:t>
            </a:r>
            <a:endParaRPr lang="ru-RU" sz="1100" dirty="0" smtClean="0"/>
          </a:p>
          <a:p>
            <a:pPr>
              <a:defRPr/>
            </a:pP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Книжная выставка</a:t>
            </a:r>
          </a:p>
          <a:p>
            <a:pPr algn="ctr">
              <a:defRPr/>
            </a:pPr>
            <a:r>
              <a:rPr lang="ru-RU" dirty="0" smtClean="0"/>
              <a:t>«Русь Крещенная» </a:t>
            </a:r>
            <a:endParaRPr lang="ru-RU" dirty="0"/>
          </a:p>
        </p:txBody>
      </p:sp>
      <p:pic>
        <p:nvPicPr>
          <p:cNvPr id="5125" name="Picture 2" descr="C:\Users\Book\Desktop\для презентации\православ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250"/>
            <a:ext cx="4040188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3" descr="C:\Users\Book\Desktop\для презентации\русь крещенна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4775" y="2174875"/>
            <a:ext cx="2962275" cy="395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dirty="0" smtClean="0"/>
              <a:t>85 лет Ростовской                             области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2349500"/>
            <a:ext cx="4040188" cy="1150938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Друзья! В 2022 году наша Ростовская область отметила своё 85- </a:t>
            </a:r>
            <a:r>
              <a:rPr lang="ru-RU" sz="900" dirty="0" err="1" smtClean="0"/>
              <a:t>летие</a:t>
            </a:r>
            <a:r>
              <a:rPr lang="ru-RU" sz="900" dirty="0" smtClean="0"/>
              <a:t>!</a:t>
            </a:r>
            <a:br>
              <a:rPr lang="ru-RU" sz="900" dirty="0" smtClean="0"/>
            </a:br>
            <a:r>
              <a:rPr lang="ru-RU" sz="900" dirty="0" smtClean="0"/>
              <a:t>13 сентября 1937 году ЦИК СССР принял постановление о разделении Азово-Черноморского края на Краснодарский край и Ростовскую область.</a:t>
            </a:r>
            <a:br>
              <a:rPr lang="ru-RU" sz="900" dirty="0" smtClean="0"/>
            </a:br>
            <a:r>
              <a:rPr lang="ru-RU" sz="900" dirty="0" smtClean="0"/>
              <a:t>Ростовская область является важным историко-культурным центром России.</a:t>
            </a:r>
            <a:br>
              <a:rPr lang="ru-RU" sz="900" dirty="0" smtClean="0"/>
            </a:br>
            <a:r>
              <a:rPr lang="ru-RU" sz="900" dirty="0" smtClean="0"/>
              <a:t>В честь знаменательной даты мы пригласили своих читателей на информационный час, где они познакомились с тем, как всё начиналось и с книгами из нашего фонда по краеведению о Ростовской области (ВИДЕО)</a:t>
            </a:r>
          </a:p>
          <a:p>
            <a:pPr>
              <a:defRPr/>
            </a:pPr>
            <a:r>
              <a:rPr lang="ru-RU" sz="900" dirty="0" smtClean="0">
                <a:hlinkClick r:id="rId2"/>
              </a:rPr>
              <a:t>https://vk.com/wall740810032_46</a:t>
            </a:r>
            <a:endParaRPr lang="ru-RU" sz="900" dirty="0" smtClean="0"/>
          </a:p>
          <a:p>
            <a:pPr>
              <a:defRPr/>
            </a:pPr>
            <a:endParaRPr lang="ru-RU" sz="9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1462087"/>
          </a:xfrm>
        </p:spPr>
        <p:txBody>
          <a:bodyPr/>
          <a:lstStyle/>
          <a:p>
            <a:pPr>
              <a:defRPr/>
            </a:pPr>
            <a:r>
              <a:rPr lang="ru-RU" sz="900" dirty="0" smtClean="0"/>
              <a:t>В  рамках празднования 85-летия Ростовской области для учащихся 8 "Г" класса </a:t>
            </a:r>
            <a:r>
              <a:rPr lang="ru-RU" sz="900" u="sng" dirty="0" smtClean="0">
                <a:hlinkClick r:id="rId3"/>
              </a:rPr>
              <a:t>Егорлыкская средняя школа №7 им. О. Казанского</a:t>
            </a:r>
            <a:r>
              <a:rPr lang="ru-RU" sz="900" dirty="0" smtClean="0"/>
              <a:t>, классный руководитель </a:t>
            </a:r>
            <a:r>
              <a:rPr lang="ru-RU" sz="900" u="sng" dirty="0" err="1" smtClean="0">
                <a:hlinkClick r:id="rId4"/>
              </a:rPr>
              <a:t>Инга</a:t>
            </a:r>
            <a:r>
              <a:rPr lang="ru-RU" sz="900" u="sng" dirty="0" smtClean="0">
                <a:hlinkClick r:id="rId4"/>
              </a:rPr>
              <a:t> Мельникова</a:t>
            </a:r>
            <a:r>
              <a:rPr lang="ru-RU" sz="900" dirty="0" smtClean="0"/>
              <a:t>, прошёл час информации "Область наша - Ростовская!"</a:t>
            </a:r>
          </a:p>
          <a:p>
            <a:pPr>
              <a:defRPr/>
            </a:pPr>
            <a:r>
              <a:rPr lang="ru-RU" sz="900" dirty="0" smtClean="0"/>
              <a:t> </a:t>
            </a:r>
          </a:p>
          <a:p>
            <a:pPr>
              <a:defRPr/>
            </a:pPr>
            <a:endParaRPr lang="ru-RU" sz="900" dirty="0"/>
          </a:p>
        </p:txBody>
      </p:sp>
      <p:pic>
        <p:nvPicPr>
          <p:cNvPr id="6149" name="Picture 4" descr="C:\Users\Book\Desktop\для презентации\85 лет ро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429000"/>
            <a:ext cx="2184400" cy="291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5" descr="C:\Users\Book\Desktop\для презентации\юный краевед 85 р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284538"/>
            <a:ext cx="4316412" cy="324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dirty="0" smtClean="0"/>
              <a:t>                  Неделя детской книги. </a:t>
            </a:r>
            <a:br>
              <a:rPr lang="ru-RU" sz="2400" dirty="0" smtClean="0"/>
            </a:br>
            <a:r>
              <a:rPr lang="ru-RU" sz="2400" dirty="0" smtClean="0"/>
              <a:t>Главные артисты – воспитанники социально реабилитационного центра ст. Егорлыкской и наши гости - дошколята</a:t>
            </a:r>
          </a:p>
        </p:txBody>
      </p:sp>
      <p:pic>
        <p:nvPicPr>
          <p:cNvPr id="7171" name="Picture 30" descr="P102008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905000"/>
            <a:ext cx="4895850" cy="4191000"/>
          </a:xfrm>
        </p:spPr>
      </p:pic>
      <p:pic>
        <p:nvPicPr>
          <p:cNvPr id="7172" name="Picture 4" descr="C:\Users\Book\Desktop\для презентации\детский сад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7550" y="2174875"/>
            <a:ext cx="3346450" cy="395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000" dirty="0" smtClean="0"/>
              <a:t>             Занятие с дошкольными образовательными</a:t>
            </a:r>
            <a:br>
              <a:rPr lang="ru-RU" sz="2000" dirty="0" smtClean="0"/>
            </a:br>
            <a:r>
              <a:rPr lang="ru-RU" sz="2000" dirty="0" smtClean="0"/>
              <a:t>      учреждениями продолжаются. Экскурсия для ребят «В дружбе с книгой» </a:t>
            </a:r>
            <a:br>
              <a:rPr lang="ru-RU" sz="2000" dirty="0" smtClean="0"/>
            </a:br>
            <a:r>
              <a:rPr lang="ru-RU" sz="1600" u="sng" dirty="0" smtClean="0">
                <a:hlinkClick r:id="rId2"/>
              </a:rPr>
              <a:t>https://vk.com/wall-165544954_1408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</p:txBody>
      </p:sp>
      <p:pic>
        <p:nvPicPr>
          <p:cNvPr id="8195" name="Picture 4" descr="C:\Users\Book\Desktop\для презентации\экскурсия дсад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75" y="1905000"/>
            <a:ext cx="55880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0" name="Rectangle 3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 smtClean="0"/>
              <a:t> Семинар «Детские </a:t>
            </a:r>
            <a:r>
              <a:rPr lang="ru-RU" sz="2800" dirty="0" err="1" smtClean="0"/>
              <a:t>предподЧТЕНИЯ</a:t>
            </a:r>
            <a:r>
              <a:rPr lang="ru-RU" sz="2800" dirty="0" smtClean="0"/>
              <a:t> в библиотеке»</a:t>
            </a:r>
            <a:br>
              <a:rPr lang="ru-RU" sz="2800" dirty="0" smtClean="0"/>
            </a:br>
            <a:r>
              <a:rPr lang="ru-RU" sz="2800" u="sng" dirty="0" smtClean="0">
                <a:hlinkClick r:id="rId2"/>
              </a:rPr>
              <a:t>https://vk.com/wall740810032_67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9219" name="Picture 4" descr="C:\Users\Book\Desktop\для презентации\семинар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05000"/>
            <a:ext cx="4608513" cy="397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5" descr="C:\Users\Book\Desktop\для презентации\семинар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6113"/>
            <a:ext cx="39608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0" dirty="0" smtClean="0"/>
              <a:t>«Пятая четверть»: </a:t>
            </a:r>
            <a:br>
              <a:rPr lang="ru-RU" sz="3200" b="0" dirty="0" smtClean="0"/>
            </a:br>
            <a:r>
              <a:rPr lang="ru-RU" sz="3200" b="0" dirty="0" smtClean="0"/>
              <a:t>                       отдыхаем летом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4040188" cy="833437"/>
          </a:xfrm>
        </p:spPr>
        <p:txBody>
          <a:bodyPr/>
          <a:lstStyle/>
          <a:p>
            <a:pPr>
              <a:defRPr/>
            </a:pPr>
            <a:r>
              <a:rPr lang="ru-RU" sz="1050" dirty="0" smtClean="0"/>
              <a:t> Областной фестиваль детского творчества «</a:t>
            </a:r>
            <a:r>
              <a:rPr lang="ru-RU" sz="1050" dirty="0" err="1" smtClean="0"/>
              <a:t>Цветик-семицветик</a:t>
            </a:r>
            <a:r>
              <a:rPr lang="ru-RU" sz="1050" dirty="0" smtClean="0"/>
              <a:t>» прошел в Егорлыкском районе.</a:t>
            </a:r>
          </a:p>
          <a:p>
            <a:pPr>
              <a:defRPr/>
            </a:pPr>
            <a:r>
              <a:rPr lang="ru-RU" sz="1050" u="sng" dirty="0" smtClean="0">
                <a:hlinkClick r:id="rId2"/>
              </a:rPr>
              <a:t>https://vk.com/wall-165544954_1420</a:t>
            </a:r>
            <a:endParaRPr lang="ru-RU" sz="1050" dirty="0" smtClean="0"/>
          </a:p>
          <a:p>
            <a:pPr>
              <a:defRPr/>
            </a:pPr>
            <a:endParaRPr lang="ru-RU" sz="900" dirty="0"/>
          </a:p>
        </p:txBody>
      </p:sp>
      <p:pic>
        <p:nvPicPr>
          <p:cNvPr id="10244" name="Picture 4" descr="C:\Users\Book\Desktop\для презентации\1 июн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30463"/>
            <a:ext cx="4040188" cy="344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700213"/>
            <a:ext cx="4041775" cy="1081087"/>
          </a:xfrm>
        </p:spPr>
        <p:txBody>
          <a:bodyPr/>
          <a:lstStyle/>
          <a:p>
            <a:pPr>
              <a:defRPr/>
            </a:pPr>
            <a:r>
              <a:rPr lang="ru-RU" sz="1000" dirty="0" smtClean="0"/>
              <a:t>В  июне, состоялось открытие нового сезона в клубе «Чудо в книге и на экране». В читальном зале детской библиотеки для детей пришкольной площадки «Ромашка» ЕСОШ №1 (преп. </a:t>
            </a:r>
            <a:r>
              <a:rPr lang="ru-RU" sz="1000" dirty="0" err="1" smtClean="0"/>
              <a:t>Жаркова</a:t>
            </a:r>
            <a:r>
              <a:rPr lang="ru-RU" sz="1000" dirty="0" smtClean="0"/>
              <a:t> Л.П., </a:t>
            </a:r>
            <a:r>
              <a:rPr lang="ru-RU" sz="1000" dirty="0" err="1" smtClean="0"/>
              <a:t>Карнаух</a:t>
            </a:r>
            <a:r>
              <a:rPr lang="ru-RU" sz="1000" dirty="0" smtClean="0"/>
              <a:t> Л.В. </a:t>
            </a:r>
            <a:r>
              <a:rPr lang="ru-RU" sz="1000" u="sng" dirty="0" smtClean="0">
                <a:hlinkClick r:id="rId4"/>
              </a:rPr>
              <a:t>https://vk.com/id642303253</a:t>
            </a:r>
            <a:r>
              <a:rPr lang="ru-RU" sz="1000" dirty="0" smtClean="0"/>
              <a:t>) прошло мероприятие посвященное Пушкинскому дню в России.</a:t>
            </a:r>
          </a:p>
          <a:p>
            <a:pPr>
              <a:defRPr/>
            </a:pPr>
            <a:r>
              <a:rPr lang="ru-RU" sz="1000" u="sng" dirty="0" smtClean="0">
                <a:hlinkClick r:id="rId5"/>
              </a:rPr>
              <a:t>https://vk.com/wall-165544954_1423</a:t>
            </a:r>
            <a:endParaRPr lang="ru-RU" sz="1000" dirty="0" smtClean="0"/>
          </a:p>
          <a:p>
            <a:pPr>
              <a:defRPr/>
            </a:pPr>
            <a:r>
              <a:rPr lang="ru-RU" sz="1000" u="sng" dirty="0" smtClean="0">
                <a:hlinkClick r:id="rId6"/>
              </a:rPr>
              <a:t>https://vk.com/wall-165544954_1424</a:t>
            </a:r>
            <a:endParaRPr lang="ru-RU" sz="1000" dirty="0" smtClean="0"/>
          </a:p>
          <a:p>
            <a:pPr>
              <a:defRPr/>
            </a:pPr>
            <a:endParaRPr lang="ru-RU" sz="900" dirty="0"/>
          </a:p>
        </p:txBody>
      </p:sp>
      <p:pic>
        <p:nvPicPr>
          <p:cNvPr id="10246" name="Picture 5" descr="C:\Users\Book\Desktop\для презентации\пушкинский день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708275"/>
            <a:ext cx="4319588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0" dirty="0" smtClean="0"/>
              <a:t>«Пятая четверть»: </a:t>
            </a:r>
            <a:br>
              <a:rPr lang="ru-RU" sz="2800" b="0" dirty="0" smtClean="0"/>
            </a:br>
            <a:r>
              <a:rPr lang="ru-RU" sz="2800" b="0" dirty="0" smtClean="0"/>
              <a:t>                       отдыхаем летом</a:t>
            </a:r>
            <a:endParaRPr lang="ru-RU" sz="2800" dirty="0"/>
          </a:p>
        </p:txBody>
      </p:sp>
      <p:pic>
        <p:nvPicPr>
          <p:cNvPr id="11267" name="Picture 2" descr="C:\Users\Book\Desktop\для презентации\мастер-класс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1905000"/>
            <a:ext cx="7445375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1012</TotalTime>
  <Words>397</Words>
  <Application>Microsoft Office PowerPoint</Application>
  <PresentationFormat>Экран (4:3)</PresentationFormat>
  <Paragraphs>69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Arial Black</vt:lpstr>
      <vt:lpstr>Wingdings</vt:lpstr>
      <vt:lpstr>Calibri</vt:lpstr>
      <vt:lpstr>Garamond</vt:lpstr>
      <vt:lpstr>Berlin Sans FB Demi</vt:lpstr>
      <vt:lpstr>Bauhaus 93</vt:lpstr>
      <vt:lpstr>Comic Sans MS</vt:lpstr>
      <vt:lpstr>Californian FB</vt:lpstr>
      <vt:lpstr>Algerian</vt:lpstr>
      <vt:lpstr>Arial Narrow</vt:lpstr>
      <vt:lpstr>Трава</vt:lpstr>
      <vt:lpstr>Егорлыкская детская библиотека структурное подразделение  МБУК ЕР «Межпоселенческая центральная библиотека»  </vt:lpstr>
      <vt:lpstr>    Год культурного наследия народов России</vt:lpstr>
      <vt:lpstr>Духовно – нравственное воспитание</vt:lpstr>
      <vt:lpstr>85 лет Ростовской                             области</vt:lpstr>
      <vt:lpstr>                  Неделя детской книги.  Главные артисты – воспитанники социально реабилитационного центра ст. Егорлыкской и наши гости - дошколята</vt:lpstr>
      <vt:lpstr>             Занятие с дошкольными образовательными       учреждениями продолжаются. Экскурсия для ребят «В дружбе с книгой»  https://vk.com/wall-165544954_1408 </vt:lpstr>
      <vt:lpstr> Семинар «Детские предподЧТЕНИЯ в библиотеке» https://vk.com/wall740810032_67 </vt:lpstr>
      <vt:lpstr>«Пятая четверть»:                         отдыхаем летом</vt:lpstr>
      <vt:lpstr>«Пятая четверть»:                         отдыхаем летом</vt:lpstr>
      <vt:lpstr>Итоги областного конкурса программ летнего чтения "Пятая четверть" 2022 (https://rodb-v.ru/news/meropriyatiya/itogi-oblastnogo..) 1 место Егорлыкская детская библиотека МБУК Егорлыкского района «МЦБ», программа «Пусть всегда будет КНИГА» в категории «Детская библиотека Благодарим организатора конкурса «Ростовская областная детская библиотека имени В.М. Величкиной» (https://vk.com/club159835950) и жюри!!! https://vk.com/wall740810032_73 </vt:lpstr>
      <vt:lpstr>Патриотическое воспитание https://vk.com/wall-165544954_1431  </vt:lpstr>
      <vt:lpstr>      Акции «Читаем детям о Великой Отечественной войне»</vt:lpstr>
      <vt:lpstr>22 АВГУСТА ДЕНЬ ГОСУДАРСТВЕННОГО ФЛАГА РОССИИ   https://vk.com/wall-165544954_1467   </vt:lpstr>
      <vt:lpstr>                        «Закон обо мне, мне о законе» Беседа к Всемирному дню прав ребенка состоялась для пятиклассников ЕСОШ №1 (классный руководитель Воронкова Т.Г.) и шестиклассников ЕСОШ №1 (классный руководитель Аршакян В.А.). Ребята познакомились с Декларацией прав ребенка; понятиями «декларация», «конвенция», со своими правами и обязанностями. https://vk.com/wall740810032_97   </vt:lpstr>
      <vt:lpstr>         «Наши будни»</vt:lpstr>
      <vt:lpstr>В читальном зале для юных журналистов из Центра внешкольной работы https://vk.com/public213660926 творческого объединения «Школа юного журналиста» прошёл библиотечный урок "По страницам детских журналов и газет". https://vk.com/wall740810032_106  беседа с дошкольниками д/с "Ромашка" "Правила дорожные - Правила надёжные". Ребята узнали много полезной информации: когда появился светофор, для чего нужны пешеходные переходы, какие бывают дорожные знаки. https://vk.com/wall740810032_58 ПРАВИЛА ДВИЖЕНИЯ КАЖДЫЙ ДОЛЖЕН ЗНАТЬ, И БЕЗ ПРОМЕДЛЕНИЯ ИХ НУЖНО ВЫПОЛНЯТЬ! https://vk.com/wall-165544954_1513   </vt:lpstr>
      <vt:lpstr>Наши будни Библиомобиль в военном городке ст. Егорлыкской.  Для ребят из д/с «Жемчужинка» и местной детворы сотрудник Егорлыкской детской библиотеки провела литературную викторину «Поляна сказок». Познакомила ребят с древнейшим жанром устного народного творчества – СКАЗКАМИ, и почему сказки называют народными. Играли, читали, отгадывали! https://vk.com/wall-165544954_1444 </vt:lpstr>
      <vt:lpstr>Наши «Библиосумерки» в рамках всероссийской акции «Библионочь-2022» https://vk.com/wall-165544954_1419   </vt:lpstr>
      <vt:lpstr>Здоровый образ жизни В основное направление деятельности библиотеки входит пропаганда здорового образа жизни и физической активности. Так, в преддверии праздника Дня физкультурника в России, который отмечается во вторую субботу августа – 13 августа прошла литературно-игровая встреча « Книга. Спорт. Игра. Ура!». https://vk.com/wall740810032_16 </vt:lpstr>
      <vt:lpstr>1 Сентября - День открытых дверей</vt:lpstr>
      <vt:lpstr>   Приняли участие в четырех этапах межрегиональных краеведческих чтений «Память книга оживит. История Дона». Получили Сертификаты. https://vk.com/club159835950 https://vk.com/wall740810032_61 </vt:lpstr>
      <vt:lpstr>       5 июня – Всемирный день охраны окружающей среды. Проводится по решению Международной конференции ООН по проблемам окружающей среды (1972 г.). В России отмечается с 1974 г. Охрана и оздоровление окружающей среды для нынешних и будущих поколений является первостепенной задачей человечества. Одним из приоритетных направлений в деятельности библиотеки является экологическое воспитание. Час открытого разговора "Жить в согласии с природой" Сегодня мы с ребятами говорили об экологических проблемах Познакомились с наукой, которая называется - ЭКОЛОГИЯ. https://vk.com/wall-165544954_1425 https://vk.com/wall-165544954_1455   </vt:lpstr>
      <vt:lpstr>                                          День добрых дел «Веселее жить, если добро творить» — под таким названием  прошло мероприятие для воспитанников СРЦ (https://src-egorlik.ru/), посвященное 3 декабря Международному дню инвалидов. https://vk.com/wall740810032_110  Книжкина больница» в библиотеке Воспитанники СРЦ послушали беседу о бережном отношении к книге, и помогли в реставрации книг. https://vk.com/wall-165544954_1488</vt:lpstr>
      <vt:lpstr>Спасибо за внимание 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«12 событий 2012 года»</dc:title>
  <dc:creator>1</dc:creator>
  <cp:lastModifiedBy>UserPC</cp:lastModifiedBy>
  <cp:revision>71</cp:revision>
  <dcterms:created xsi:type="dcterms:W3CDTF">2012-11-27T10:45:55Z</dcterms:created>
  <dcterms:modified xsi:type="dcterms:W3CDTF">2023-01-29T19:33:30Z</dcterms:modified>
</cp:coreProperties>
</file>