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D901-0391-44C3-AAED-378B52D1D75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190DAE-22E2-4544-87E9-8638AFABB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D901-0391-44C3-AAED-378B52D1D75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0DAE-22E2-4544-87E9-8638AFABB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D901-0391-44C3-AAED-378B52D1D75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0DAE-22E2-4544-87E9-8638AFABB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D901-0391-44C3-AAED-378B52D1D75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190DAE-22E2-4544-87E9-8638AFABB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D901-0391-44C3-AAED-378B52D1D75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0DAE-22E2-4544-87E9-8638AFABB9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D901-0391-44C3-AAED-378B52D1D75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0DAE-22E2-4544-87E9-8638AFABB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D901-0391-44C3-AAED-378B52D1D75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7190DAE-22E2-4544-87E9-8638AFABB9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D901-0391-44C3-AAED-378B52D1D75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0DAE-22E2-4544-87E9-8638AFABB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D901-0391-44C3-AAED-378B52D1D75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0DAE-22E2-4544-87E9-8638AFABB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D901-0391-44C3-AAED-378B52D1D75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0DAE-22E2-4544-87E9-8638AFABB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D901-0391-44C3-AAED-378B52D1D75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0DAE-22E2-4544-87E9-8638AFABB9D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8BD901-0391-44C3-AAED-378B52D1D758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190DAE-22E2-4544-87E9-8638AFABB9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57" y="1268760"/>
            <a:ext cx="5051087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154085"/>
            <a:ext cx="52395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ВИКТОРИНА: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«Знаем ли мы русский язык»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192512">
            <a:off x="125702" y="920328"/>
            <a:ext cx="39959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Comic Sans MS" panose="030F0702030302020204" pitchFamily="66" charset="0"/>
              </a:rPr>
              <a:t>Язык, великолепный наш язык.</a:t>
            </a:r>
          </a:p>
          <a:p>
            <a:r>
              <a:rPr lang="ru-RU" sz="1400" i="1" dirty="0" smtClean="0">
                <a:latin typeface="Comic Sans MS" panose="030F0702030302020204" pitchFamily="66" charset="0"/>
              </a:rPr>
              <a:t>Речное и степное в нём раздолье,</a:t>
            </a:r>
          </a:p>
          <a:p>
            <a:r>
              <a:rPr lang="ru-RU" sz="1400" i="1" dirty="0" smtClean="0">
                <a:latin typeface="Comic Sans MS" panose="030F0702030302020204" pitchFamily="66" charset="0"/>
              </a:rPr>
              <a:t>В нём клёкоты орла и волчий рык,</a:t>
            </a:r>
          </a:p>
          <a:p>
            <a:r>
              <a:rPr lang="ru-RU" sz="1400" i="1" dirty="0" smtClean="0">
                <a:latin typeface="Comic Sans MS" panose="030F0702030302020204" pitchFamily="66" charset="0"/>
              </a:rPr>
              <a:t>Напев, и звон, и ладан богомолья.</a:t>
            </a:r>
          </a:p>
          <a:p>
            <a:endParaRPr lang="ru-RU" sz="1400" i="1" dirty="0" smtClean="0">
              <a:latin typeface="Comic Sans MS" panose="030F0702030302020204" pitchFamily="66" charset="0"/>
            </a:endParaRPr>
          </a:p>
          <a:p>
            <a:r>
              <a:rPr lang="ru-RU" sz="1400" i="1" dirty="0" smtClean="0">
                <a:latin typeface="Comic Sans MS" panose="030F0702030302020204" pitchFamily="66" charset="0"/>
              </a:rPr>
              <a:t>В нём воркованье голубя весной,</a:t>
            </a:r>
          </a:p>
          <a:p>
            <a:r>
              <a:rPr lang="ru-RU" sz="1400" i="1" dirty="0" smtClean="0">
                <a:latin typeface="Comic Sans MS" panose="030F0702030302020204" pitchFamily="66" charset="0"/>
              </a:rPr>
              <a:t>Взлёт жаворонка к солнцу — выше, выше.</a:t>
            </a:r>
          </a:p>
          <a:p>
            <a:r>
              <a:rPr lang="ru-RU" sz="1400" i="1" dirty="0" smtClean="0">
                <a:latin typeface="Comic Sans MS" panose="030F0702030302020204" pitchFamily="66" charset="0"/>
              </a:rPr>
              <a:t>Берёзовая роща. Свет сквозной.</a:t>
            </a:r>
          </a:p>
          <a:p>
            <a:r>
              <a:rPr lang="ru-RU" sz="1400" i="1" dirty="0" smtClean="0">
                <a:latin typeface="Comic Sans MS" panose="030F0702030302020204" pitchFamily="66" charset="0"/>
              </a:rPr>
              <a:t>Небесный дождь, просыпанный по крыше.</a:t>
            </a:r>
          </a:p>
          <a:p>
            <a:r>
              <a:rPr lang="ru-RU" sz="1400" i="1" dirty="0">
                <a:latin typeface="Comic Sans MS" panose="030F0702030302020204" pitchFamily="66" charset="0"/>
              </a:rPr>
              <a:t> </a:t>
            </a:r>
            <a:r>
              <a:rPr lang="ru-RU" sz="1400" i="1" dirty="0" smtClean="0">
                <a:latin typeface="Comic Sans MS" panose="030F0702030302020204" pitchFamily="66" charset="0"/>
              </a:rPr>
              <a:t>          Константин Бальмонт. «Русский           язык»</a:t>
            </a:r>
            <a:endParaRPr lang="ru-RU" sz="1400" i="1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92674">
            <a:off x="1741962" y="3370264"/>
            <a:ext cx="25373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omic Sans MS" panose="030F0702030302020204" pitchFamily="66" charset="0"/>
              </a:rPr>
              <a:t>Язык наш прекрасный —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Богатый и звучный,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То мощный и страстный,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То нежно‑певучий.</a:t>
            </a:r>
          </a:p>
          <a:p>
            <a:endParaRPr lang="ru-RU" sz="1400" dirty="0" smtClean="0">
              <a:latin typeface="Comic Sans MS" panose="030F0702030302020204" pitchFamily="66" charset="0"/>
            </a:endParaRPr>
          </a:p>
          <a:p>
            <a:r>
              <a:rPr lang="ru-RU" sz="1400" dirty="0" smtClean="0">
                <a:latin typeface="Comic Sans MS" panose="030F0702030302020204" pitchFamily="66" charset="0"/>
              </a:rPr>
              <a:t>В нём есть и усмешка,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И мягкость, и ласка.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Написаны им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И рассказы, и сказки.</a:t>
            </a:r>
          </a:p>
          <a:p>
            <a:endParaRPr lang="ru-RU" sz="1400" dirty="0" smtClean="0">
              <a:latin typeface="Comic Sans MS" panose="030F0702030302020204" pitchFamily="66" charset="0"/>
            </a:endParaRPr>
          </a:p>
          <a:p>
            <a:r>
              <a:rPr lang="ru-RU" sz="1400" dirty="0" smtClean="0">
                <a:latin typeface="Comic Sans MS" panose="030F0702030302020204" pitchFamily="66" charset="0"/>
              </a:rPr>
              <a:t>Страницы волшебных,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Волнующих книг!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Люби и храни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Наш великий язык!</a:t>
            </a:r>
          </a:p>
          <a:p>
            <a:r>
              <a:rPr lang="ru-RU" sz="1400" dirty="0" smtClean="0">
                <a:latin typeface="Comic Sans MS" panose="030F0702030302020204" pitchFamily="66" charset="0"/>
              </a:rPr>
              <a:t>Михаил </a:t>
            </a:r>
            <a:r>
              <a:rPr lang="ru-RU" sz="1400" dirty="0" err="1" smtClean="0">
                <a:latin typeface="Comic Sans MS" panose="030F0702030302020204" pitchFamily="66" charset="0"/>
              </a:rPr>
              <a:t>Матусовский</a:t>
            </a:r>
            <a:endParaRPr lang="ru-RU" sz="1400" dirty="0" smtClean="0">
              <a:latin typeface="Comic Sans MS" panose="030F0702030302020204" pitchFamily="66" charset="0"/>
            </a:endParaRPr>
          </a:p>
          <a:p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8" r="3521" b="2980"/>
          <a:stretch/>
        </p:blipFill>
        <p:spPr bwMode="auto">
          <a:xfrm>
            <a:off x="7899104" y="-39879"/>
            <a:ext cx="1242527" cy="116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55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2019" y="260648"/>
            <a:ext cx="58005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 Из какой книги пришли к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нам следующие выражения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7265" y="1988840"/>
            <a:ext cx="4464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Бедлам 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Содом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Вавилонское столпотворение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Манна небесная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Не от мира сего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Метать бисер перед свиньями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318">
            <a:off x="6211674" y="2476386"/>
            <a:ext cx="3140968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3" y="2132856"/>
            <a:ext cx="1993622" cy="270321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831" y="44624"/>
            <a:ext cx="12430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78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0394" y="404664"/>
            <a:ext cx="68832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Какое слово пропущено в приведенных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литературных отрывках?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06084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Хлопот Мартышке полон ….: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Чурбан она то понесет,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То так, то сяк его обхватит.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(Крылов И. Обезьяна)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100000" l="0" r="97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209">
            <a:off x="4394715" y="2012626"/>
            <a:ext cx="14732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86916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Лев пьяных не терпел, сам в …… не брал хмельного,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Но обожал… подхалимаж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	(Михалков С. Заяц во хмелю)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87" y="1833740"/>
            <a:ext cx="2643208" cy="26432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" b="33936" l="30200" r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56" t="1" r="45464" b="65842"/>
          <a:stretch/>
        </p:blipFill>
        <p:spPr bwMode="auto">
          <a:xfrm>
            <a:off x="1907704" y="5445224"/>
            <a:ext cx="1194432" cy="148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6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8" r="3521" b="2980"/>
          <a:stretch/>
        </p:blipFill>
        <p:spPr bwMode="auto">
          <a:xfrm>
            <a:off x="7812360" y="0"/>
            <a:ext cx="1242527" cy="116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26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430" y="404664"/>
            <a:ext cx="6275179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О каком органе человека в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народе говорили –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поит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Кормит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Дело портит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Метет как помело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Спотыкается и заплетается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 костей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добра не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двоводит</a:t>
            </a:r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8" r="3521" b="2980"/>
          <a:stretch/>
        </p:blipFill>
        <p:spPr bwMode="auto">
          <a:xfrm>
            <a:off x="7812360" y="0"/>
            <a:ext cx="1242527" cy="116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620">
            <a:off x="6526843" y="2108200"/>
            <a:ext cx="264001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1426">
            <a:off x="908676" y="2028323"/>
            <a:ext cx="1391816" cy="230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51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Что обозначают  названия кухонной утвари в приведенных литературных отрывках?</a:t>
            </a:r>
            <a:endParaRPr lang="ru-RU" sz="2800" b="1" dirty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78" r="3521" b="2980"/>
          <a:stretch/>
        </p:blipFill>
        <p:spPr bwMode="auto">
          <a:xfrm>
            <a:off x="7812360" y="0"/>
            <a:ext cx="1242527" cy="116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961">
            <a:off x="6071319" y="1646157"/>
            <a:ext cx="319405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155679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Поднесли Илье Муромцу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чару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зелена вина в полтора ведра; поднимает Илья единой рукой, выпивает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ч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ару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единым духом» (былины об Илье Муромце)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6" y="1340768"/>
            <a:ext cx="1877944" cy="222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2788" y="3933056"/>
            <a:ext cx="429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3663054"/>
            <a:ext cx="5574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«Как он выглядит, этот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чапельник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? – Такая деревяшка с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железячкой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на конце… А они не знают о гениальном изобретении человечества, как сковородка с уже приделанным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чапельником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?...» (из фильма «День выборов»)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11849" r="12800" b="12389"/>
          <a:stretch/>
        </p:blipFill>
        <p:spPr bwMode="auto">
          <a:xfrm>
            <a:off x="1976682" y="5229200"/>
            <a:ext cx="2783193" cy="1573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72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81848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Назовите писателя – историка благодаря которому появились русском языке слова:</a:t>
            </a:r>
          </a:p>
          <a:p>
            <a:pPr lvl="0" algn="ctr"/>
            <a:endParaRPr lang="ru-RU" sz="2800" b="1" dirty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Благотворительность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Вольнодумство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Ответственность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промышленность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достопримечательность 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Влюбленность</a:t>
            </a:r>
            <a:endParaRPr lang="ru-RU" sz="2800" b="1" dirty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трогательность</a:t>
            </a:r>
            <a:endParaRPr lang="ru-RU" sz="2800" b="1" dirty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036"/>
            <a:ext cx="12382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3072" y="1764967"/>
            <a:ext cx="342842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s://avatars.mds.yandex.net/i?id=89e1f6d0b94334afe6d9a330460bb84e82439033-6297374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9" r="28651"/>
          <a:stretch/>
        </p:blipFill>
        <p:spPr bwMode="auto">
          <a:xfrm rot="509042">
            <a:off x="6824808" y="1988840"/>
            <a:ext cx="1975104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ab3c45c0191d64e4a812b747cc90c0185f7e37df-12643871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r="18626"/>
          <a:stretch/>
        </p:blipFill>
        <p:spPr bwMode="auto">
          <a:xfrm rot="641925">
            <a:off x="6066614" y="1631372"/>
            <a:ext cx="2520280" cy="39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036"/>
            <a:ext cx="12382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9152" y="258322"/>
            <a:ext cx="4336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938" y="1181207"/>
            <a:ext cx="311267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Ответы: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Библия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Рот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Язык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Чарка – это кубок, стопка, небольшой сосуд для питья вина.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Чапельник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– длинный  (или не очень) шест с приспособлением для удержания сковороды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Николай Михайлович Карамзин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739">
            <a:off x="3544316" y="2918007"/>
            <a:ext cx="2386438" cy="36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144083">
            <a:off x="3020098" y="1397236"/>
            <a:ext cx="343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Больше интересного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здесь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8861255">
            <a:off x="4652442" y="1898804"/>
            <a:ext cx="1224136" cy="1025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34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277</TotalTime>
  <Words>374</Words>
  <Application>Microsoft Office PowerPoint</Application>
  <PresentationFormat>Экран (4:3)</PresentationFormat>
  <Paragraphs>86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2026-02-07T12:00:30Z</dcterms:created>
  <dcterms:modified xsi:type="dcterms:W3CDTF">2026-02-10T08:49:55Z</dcterms:modified>
</cp:coreProperties>
</file>